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8" r:id="rId4"/>
    <p:sldId id="259" r:id="rId5"/>
    <p:sldId id="265"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C8D88-A6E1-44AC-9665-F8BA5B86CF0F}" type="datetimeFigureOut">
              <a:rPr lang="en-IN" smtClean="0"/>
              <a:t>05-02-2023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29311-F6D3-4FF1-9F28-4DAC6460D4DC}" type="slidenum">
              <a:rPr lang="en-IN" smtClean="0"/>
              <a:t>‹#›</a:t>
            </a:fld>
            <a:endParaRPr lang="en-IN"/>
          </a:p>
        </p:txBody>
      </p:sp>
    </p:spTree>
    <p:extLst>
      <p:ext uri="{BB962C8B-B14F-4D97-AF65-F5344CB8AC3E}">
        <p14:creationId xmlns:p14="http://schemas.microsoft.com/office/powerpoint/2010/main" val="20260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3A12D61-48E6-4E20-863D-D2B3A9256D28}" type="slidenum">
              <a:rPr lang="en-IN" smtClean="0"/>
              <a:t>1</a:t>
            </a:fld>
            <a:endParaRPr lang="en-IN"/>
          </a:p>
        </p:txBody>
      </p:sp>
    </p:spTree>
    <p:extLst>
      <p:ext uri="{BB962C8B-B14F-4D97-AF65-F5344CB8AC3E}">
        <p14:creationId xmlns:p14="http://schemas.microsoft.com/office/powerpoint/2010/main" val="355886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706E96B-FFC3-4798-8611-C50299735FAD}"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33961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706E96B-FFC3-4798-8611-C50299735FAD}"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22859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706E96B-FFC3-4798-8611-C50299735FAD}"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259953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706E96B-FFC3-4798-8611-C50299735FAD}"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378924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06E96B-FFC3-4798-8611-C50299735FAD}"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40783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706E96B-FFC3-4798-8611-C50299735FAD}" type="datetimeFigureOut">
              <a:rPr lang="en-IN" smtClean="0"/>
              <a:t>05-02-2023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335488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706E96B-FFC3-4798-8611-C50299735FAD}" type="datetimeFigureOut">
              <a:rPr lang="en-IN" smtClean="0"/>
              <a:t>05-02-2023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105486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706E96B-FFC3-4798-8611-C50299735FAD}" type="datetimeFigureOut">
              <a:rPr lang="en-IN" smtClean="0"/>
              <a:t>05-02-2023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68050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6E96B-FFC3-4798-8611-C50299735FAD}" type="datetimeFigureOut">
              <a:rPr lang="en-IN" smtClean="0"/>
              <a:t>05-02-2023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22856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6E96B-FFC3-4798-8611-C50299735FAD}" type="datetimeFigureOut">
              <a:rPr lang="en-IN" smtClean="0"/>
              <a:t>05-02-2023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415316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06E96B-FFC3-4798-8611-C50299735FAD}" type="datetimeFigureOut">
              <a:rPr lang="en-IN" smtClean="0"/>
              <a:t>05-02-2023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5DB00B0-B356-4892-9D2C-C6AED51C93B1}" type="slidenum">
              <a:rPr lang="en-IN" smtClean="0"/>
              <a:t>‹#›</a:t>
            </a:fld>
            <a:endParaRPr lang="en-IN"/>
          </a:p>
        </p:txBody>
      </p:sp>
    </p:spTree>
    <p:extLst>
      <p:ext uri="{BB962C8B-B14F-4D97-AF65-F5344CB8AC3E}">
        <p14:creationId xmlns:p14="http://schemas.microsoft.com/office/powerpoint/2010/main" val="227109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6E96B-FFC3-4798-8611-C50299735FAD}" type="datetimeFigureOut">
              <a:rPr lang="en-IN" smtClean="0"/>
              <a:t>05-02-2023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DB00B0-B356-4892-9D2C-C6AED51C93B1}" type="slidenum">
              <a:rPr lang="en-IN" smtClean="0"/>
              <a:t>‹#›</a:t>
            </a:fld>
            <a:endParaRPr lang="en-IN"/>
          </a:p>
        </p:txBody>
      </p:sp>
    </p:spTree>
    <p:extLst>
      <p:ext uri="{BB962C8B-B14F-4D97-AF65-F5344CB8AC3E}">
        <p14:creationId xmlns:p14="http://schemas.microsoft.com/office/powerpoint/2010/main" val="3169922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3036" y="1698465"/>
            <a:ext cx="10363200" cy="1470025"/>
          </a:xfrm>
        </p:spPr>
        <p:txBody>
          <a:bodyPr>
            <a:normAutofit fontScale="90000"/>
          </a:bodyPr>
          <a:lstStyle/>
          <a:p>
            <a:r>
              <a:rPr lang="en-IN" dirty="0" smtClean="0">
                <a:latin typeface="Zanzabar" pitchFamily="2" charset="0"/>
              </a:rPr>
              <a:t/>
            </a:r>
            <a:br>
              <a:rPr lang="en-IN" dirty="0" smtClean="0">
                <a:latin typeface="Zanzabar" pitchFamily="2" charset="0"/>
              </a:rPr>
            </a:br>
            <a:endParaRPr lang="en-IN" dirty="0">
              <a:latin typeface="Zanzabar" pitchFamily="2" charset="0"/>
            </a:endParaRPr>
          </a:p>
        </p:txBody>
      </p:sp>
      <p:sp>
        <p:nvSpPr>
          <p:cNvPr id="8" name="Rectangle 7"/>
          <p:cNvSpPr/>
          <p:nvPr/>
        </p:nvSpPr>
        <p:spPr>
          <a:xfrm>
            <a:off x="3603573" y="3164189"/>
            <a:ext cx="8513832" cy="3416320"/>
          </a:xfrm>
          <a:prstGeom prst="rect">
            <a:avLst/>
          </a:prstGeom>
        </p:spPr>
        <p:txBody>
          <a:bodyPr wrap="square">
            <a:spAutoFit/>
          </a:bodyPr>
          <a:lstStyle/>
          <a:p>
            <a:pPr marL="126997" lvl="1"/>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Mr</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Times New Roman" pitchFamily="18" charset="0"/>
                <a:cs typeface="Times New Roman" pitchFamily="18" charset="0"/>
              </a:rPr>
              <a:t>.</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 M</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Times New Roman" pitchFamily="18" charset="0"/>
                <a:cs typeface="Times New Roman" pitchFamily="18" charset="0"/>
              </a:rPr>
              <a:t>.</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I</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Times New Roman" pitchFamily="18" charset="0"/>
                <a:cs typeface="Times New Roman" pitchFamily="18" charset="0"/>
              </a:rPr>
              <a:t>. </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MOHAMED  IBRAHIM </a:t>
            </a:r>
          </a:p>
          <a:p>
            <a:pPr marL="126997" lvl="1"/>
            <a:r>
              <a:rPr lang="en-IN" sz="2400" dirty="0" err="1" smtClean="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M.Com</a:t>
            </a:r>
            <a:r>
              <a:rPr lang="en-IN" sz="2400"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 M.Phil., M.B.A., SET (Com)., SET (</a:t>
            </a:r>
            <a:r>
              <a:rPr lang="en-IN" sz="2400" dirty="0" err="1">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Mgt</a:t>
            </a:r>
            <a:r>
              <a:rPr lang="en-IN" sz="2400"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a:t>
            </a:r>
            <a:r>
              <a:rPr lang="en-IN" sz="2133"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 </a:t>
            </a:r>
            <a:endParaRPr lang="en-IN" sz="2133" dirty="0" smtClean="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endParaRPr>
          </a:p>
          <a:p>
            <a:pPr marL="126997" lvl="1"/>
            <a:endParaRPr lang="en-IN" sz="2133"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endParaRPr>
          </a:p>
          <a:p>
            <a:pPr marL="120648" lvl="1"/>
            <a:r>
              <a:rPr lang="en-IN" sz="32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Assistant Professor </a:t>
            </a:r>
          </a:p>
          <a:p>
            <a:pPr marL="120648" lvl="1"/>
            <a:r>
              <a:rPr lang="en-IN" sz="32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PG &amp; Research Department of Commerce</a:t>
            </a:r>
            <a:r>
              <a:rPr lang="en-IN" sz="24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 (SF-Men)</a:t>
            </a:r>
            <a:endParaRPr lang="en-IN" sz="3067"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endParaRPr>
          </a:p>
          <a:p>
            <a:pPr marL="120648" lvl="1"/>
            <a:r>
              <a:rPr lang="en-IN" sz="32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JAMAL MOHAMED COLLEGE (Autonomous)</a:t>
            </a:r>
          </a:p>
          <a:p>
            <a:pPr marL="120648" lvl="1"/>
            <a:r>
              <a:rPr lang="en-IN" sz="3200"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Tiruchirappalli – 20.</a:t>
            </a:r>
          </a:p>
        </p:txBody>
      </p:sp>
      <p:sp>
        <p:nvSpPr>
          <p:cNvPr id="6" name="Rectangle 5"/>
          <p:cNvSpPr/>
          <p:nvPr/>
        </p:nvSpPr>
        <p:spPr>
          <a:xfrm>
            <a:off x="609600" y="787400"/>
            <a:ext cx="8331200" cy="1828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2400"/>
          </a:p>
        </p:txBody>
      </p:sp>
      <p:sp>
        <p:nvSpPr>
          <p:cNvPr id="4" name="Subtitle 3"/>
          <p:cNvSpPr>
            <a:spLocks noGrp="1"/>
          </p:cNvSpPr>
          <p:nvPr>
            <p:ph type="subTitle" idx="1"/>
          </p:nvPr>
        </p:nvSpPr>
        <p:spPr>
          <a:xfrm>
            <a:off x="203200" y="584200"/>
            <a:ext cx="10969600" cy="768000"/>
          </a:xfrm>
        </p:spPr>
        <p:txBody>
          <a:bodyPr>
            <a:noAutofit/>
          </a:bodyPr>
          <a:lstStyle/>
          <a:p>
            <a:pPr algn="ctr"/>
            <a:r>
              <a:rPr lang="en-IN" sz="5867"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rPr>
              <a:t>A STUDY ON ENVIRONMENTAL ANALYSIS</a:t>
            </a:r>
            <a:endParaRPr lang="en-IN" sz="5867"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49" y="3117850"/>
            <a:ext cx="3114675" cy="3238500"/>
          </a:xfrm>
          <a:prstGeom prst="rect">
            <a:avLst/>
          </a:prstGeom>
        </p:spPr>
      </p:pic>
    </p:spTree>
    <p:extLst>
      <p:ext uri="{BB962C8B-B14F-4D97-AF65-F5344CB8AC3E}">
        <p14:creationId xmlns:p14="http://schemas.microsoft.com/office/powerpoint/2010/main" val="35636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4239490" y="164334"/>
            <a:ext cx="4003964" cy="923330"/>
          </a:xfrm>
          <a:prstGeom prst="rect">
            <a:avLst/>
          </a:prstGeom>
        </p:spPr>
        <p:txBody>
          <a:bodyPr wrap="square">
            <a:spAutoFit/>
          </a:bodyPr>
          <a:lstStyle/>
          <a:p>
            <a:pPr algn="ctr">
              <a:lnSpc>
                <a:spcPct val="150000"/>
              </a:lnSpc>
            </a:pPr>
            <a:r>
              <a:rPr lang="en-US" sz="3600" b="1"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ETOP ANALYSIS</a:t>
            </a:r>
            <a:endParaRPr lang="en-IN" sz="3600" b="1" dirty="0"/>
          </a:p>
        </p:txBody>
      </p:sp>
      <p:sp>
        <p:nvSpPr>
          <p:cNvPr id="7" name="TextBox 6"/>
          <p:cNvSpPr txBox="1"/>
          <p:nvPr/>
        </p:nvSpPr>
        <p:spPr>
          <a:xfrm>
            <a:off x="665015" y="1155754"/>
            <a:ext cx="10945094" cy="5709255"/>
          </a:xfrm>
          <a:prstGeom prst="rect">
            <a:avLst/>
          </a:prstGeom>
          <a:noFill/>
        </p:spPr>
        <p:txBody>
          <a:bodyPr wrap="square" rtlCol="0">
            <a:spAutoFit/>
          </a:bodyPr>
          <a:lstStyle/>
          <a:p>
            <a:r>
              <a:rPr lang="en-US" sz="32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NEED:</a:t>
            </a:r>
          </a:p>
          <a:p>
            <a:pPr marL="571500" indent="-571500">
              <a:lnSpc>
                <a:spcPct val="150000"/>
              </a:lnSpc>
              <a:buFont typeface="Courier New" panose="02070309020205020404" pitchFamily="49" charset="0"/>
              <a:buChar char="o"/>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Helps organization to identify opportunities and threats.</a:t>
            </a:r>
          </a:p>
          <a:p>
            <a:pPr marL="571500" indent="-571500">
              <a:lnSpc>
                <a:spcPct val="150000"/>
              </a:lnSpc>
              <a:buFont typeface="Courier New" panose="02070309020205020404" pitchFamily="49" charset="0"/>
              <a:buChar char="o"/>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Consolidate and strengthen organization’s position.</a:t>
            </a:r>
          </a:p>
          <a:p>
            <a:pPr marL="571500" indent="-571500">
              <a:lnSpc>
                <a:spcPct val="150000"/>
              </a:lnSpc>
              <a:buFont typeface="Courier New" panose="02070309020205020404" pitchFamily="49" charset="0"/>
              <a:buChar char="o"/>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Provides the strategists of which sectors have a </a:t>
            </a:r>
            <a:r>
              <a:rPr lang="en-US" sz="2800" i="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favourable</a:t>
            </a: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impact on the organization.</a:t>
            </a:r>
          </a:p>
          <a:p>
            <a:pPr marL="571500" indent="-571500">
              <a:lnSpc>
                <a:spcPct val="150000"/>
              </a:lnSpc>
              <a:buFont typeface="Courier New" panose="02070309020205020404" pitchFamily="49" charset="0"/>
              <a:buChar char="o"/>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 organization know where it stands with </a:t>
            </a:r>
            <a:r>
              <a:rPr lang="en-US" sz="2800" i="1" dirty="0" err="1"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repect</a:t>
            </a: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its environment.</a:t>
            </a:r>
          </a:p>
          <a:p>
            <a:pPr marL="571500" indent="-571500">
              <a:lnSpc>
                <a:spcPct val="150000"/>
              </a:lnSpc>
              <a:buFont typeface="Courier New" panose="02070309020205020404" pitchFamily="49" charset="0"/>
              <a:buChar char="o"/>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Helps in formulating appropriate strategy.</a:t>
            </a:r>
          </a:p>
          <a:p>
            <a:pPr marL="571500" indent="-571500">
              <a:lnSpc>
                <a:spcPct val="150000"/>
              </a:lnSpc>
              <a:buFont typeface="Courier New" panose="02070309020205020404" pitchFamily="49" charset="0"/>
              <a:buChar char="o"/>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Helps in formulating SWOT analysis. </a:t>
            </a:r>
            <a:endParaRPr lang="en-US" sz="36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endParaRPr lang="en-IN" sz="1400" dirty="0"/>
          </a:p>
        </p:txBody>
      </p:sp>
    </p:spTree>
    <p:extLst>
      <p:ext uri="{BB962C8B-B14F-4D97-AF65-F5344CB8AC3E}">
        <p14:creationId xmlns:p14="http://schemas.microsoft.com/office/powerpoint/2010/main" val="3430949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3821672" y="2482358"/>
            <a:ext cx="4410118" cy="1205586"/>
          </a:xfrm>
          <a:prstGeom prst="rect">
            <a:avLst/>
          </a:prstGeom>
        </p:spPr>
        <p:txBody>
          <a:bodyPr wrap="none">
            <a:spAutoFit/>
          </a:bodyPr>
          <a:lstStyle/>
          <a:p>
            <a:pPr algn="ctr">
              <a:lnSpc>
                <a:spcPct val="150000"/>
              </a:lnSpc>
            </a:pPr>
            <a:r>
              <a:rPr lang="en-US" sz="54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IN" b="1" dirty="0"/>
          </a:p>
        </p:txBody>
      </p:sp>
    </p:spTree>
    <p:extLst>
      <p:ext uri="{BB962C8B-B14F-4D97-AF65-F5344CB8AC3E}">
        <p14:creationId xmlns:p14="http://schemas.microsoft.com/office/powerpoint/2010/main" val="1519210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p:cNvSpPr txBox="1"/>
          <p:nvPr/>
        </p:nvSpPr>
        <p:spPr>
          <a:xfrm>
            <a:off x="678869" y="769010"/>
            <a:ext cx="10598727" cy="5139869"/>
          </a:xfrm>
          <a:prstGeom prst="rect">
            <a:avLst/>
          </a:prstGeom>
          <a:noFill/>
        </p:spPr>
        <p:txBody>
          <a:bodyPr wrap="square" rtlCol="0">
            <a:spAutoFit/>
          </a:bodyPr>
          <a:lstStyle/>
          <a:p>
            <a:r>
              <a:rPr lang="en-US" sz="36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a:t>
            </a:r>
          </a:p>
          <a:p>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200000"/>
              </a:lnSpc>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environmental analysis is the use of analytical chemistry and other techniques to study the environment. The purpose of this is commonly to monitor and study levels of pollutants in the atmosphere, rivers and specific settings.</a:t>
            </a:r>
            <a:endParaRPr lang="en-US" sz="3200" i="1" dirty="0" smtClean="0">
              <a:solidFill>
                <a:schemeClr val="accent2">
                  <a:lumMod val="50000"/>
                </a:schemeClr>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22246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6" name="Rectangle 5"/>
          <p:cNvSpPr/>
          <p:nvPr/>
        </p:nvSpPr>
        <p:spPr>
          <a:xfrm>
            <a:off x="5107931" y="154770"/>
            <a:ext cx="2185214" cy="646331"/>
          </a:xfrm>
          <a:prstGeom prst="rect">
            <a:avLst/>
          </a:prstGeom>
        </p:spPr>
        <p:txBody>
          <a:bodyPr wrap="none">
            <a:spAutoFit/>
          </a:bodyPr>
          <a:lstStyle/>
          <a:p>
            <a:r>
              <a:rPr lang="en-US" sz="36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PROCESS</a:t>
            </a:r>
            <a:endParaRPr lang="en-IN" dirty="0"/>
          </a:p>
        </p:txBody>
      </p:sp>
      <p:sp>
        <p:nvSpPr>
          <p:cNvPr id="7" name="Bent Arrow 6"/>
          <p:cNvSpPr/>
          <p:nvPr/>
        </p:nvSpPr>
        <p:spPr>
          <a:xfrm>
            <a:off x="1430481" y="1221800"/>
            <a:ext cx="1745673" cy="969818"/>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Rounded Rectangle 7"/>
          <p:cNvSpPr/>
          <p:nvPr/>
        </p:nvSpPr>
        <p:spPr>
          <a:xfrm>
            <a:off x="758532" y="3068116"/>
            <a:ext cx="1544785" cy="415637"/>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accent2">
                      <a:lumMod val="50000"/>
                    </a:schemeClr>
                  </a:solidFill>
                </a:ln>
                <a:solidFill>
                  <a:schemeClr val="accent2">
                    <a:lumMod val="75000"/>
                  </a:schemeClr>
                </a:solidFill>
              </a:rPr>
              <a:t>ASSESSMENT</a:t>
            </a:r>
            <a:endParaRPr lang="en-IN" dirty="0">
              <a:ln>
                <a:solidFill>
                  <a:schemeClr val="accent2">
                    <a:lumMod val="50000"/>
                  </a:schemeClr>
                </a:solidFill>
              </a:ln>
              <a:solidFill>
                <a:schemeClr val="accent2">
                  <a:lumMod val="75000"/>
                </a:schemeClr>
              </a:solidFill>
            </a:endParaRPr>
          </a:p>
        </p:txBody>
      </p:sp>
      <p:sp>
        <p:nvSpPr>
          <p:cNvPr id="9" name="Bent Arrow 8"/>
          <p:cNvSpPr/>
          <p:nvPr/>
        </p:nvSpPr>
        <p:spPr>
          <a:xfrm rot="16200000">
            <a:off x="1721475" y="3967387"/>
            <a:ext cx="1061815" cy="1847543"/>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Rounded Rectangle 9"/>
          <p:cNvSpPr/>
          <p:nvPr/>
        </p:nvSpPr>
        <p:spPr>
          <a:xfrm>
            <a:off x="5311484" y="1202006"/>
            <a:ext cx="1440873" cy="415637"/>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accent2">
                      <a:lumMod val="50000"/>
                    </a:schemeClr>
                  </a:solidFill>
                </a:ln>
                <a:solidFill>
                  <a:schemeClr val="accent2">
                    <a:lumMod val="75000"/>
                  </a:schemeClr>
                </a:solidFill>
              </a:rPr>
              <a:t>SCANNING</a:t>
            </a:r>
            <a:endParaRPr lang="en-IN" dirty="0">
              <a:ln>
                <a:solidFill>
                  <a:schemeClr val="accent2">
                    <a:lumMod val="50000"/>
                  </a:schemeClr>
                </a:solidFill>
              </a:ln>
              <a:solidFill>
                <a:schemeClr val="accent2">
                  <a:lumMod val="75000"/>
                </a:schemeClr>
              </a:solidFill>
            </a:endParaRPr>
          </a:p>
        </p:txBody>
      </p:sp>
      <p:sp>
        <p:nvSpPr>
          <p:cNvPr id="11" name="Oval 10"/>
          <p:cNvSpPr/>
          <p:nvPr/>
        </p:nvSpPr>
        <p:spPr>
          <a:xfrm>
            <a:off x="4906241" y="2562424"/>
            <a:ext cx="2410690" cy="1427019"/>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accent2">
                      <a:lumMod val="50000"/>
                    </a:schemeClr>
                  </a:solidFill>
                </a:ln>
                <a:solidFill>
                  <a:schemeClr val="accent2">
                    <a:lumMod val="75000"/>
                  </a:schemeClr>
                </a:solidFill>
              </a:rPr>
              <a:t>PROCESS OF </a:t>
            </a:r>
          </a:p>
          <a:p>
            <a:pPr algn="ctr"/>
            <a:r>
              <a:rPr lang="en-US" dirty="0" smtClean="0">
                <a:ln>
                  <a:solidFill>
                    <a:schemeClr val="accent2">
                      <a:lumMod val="50000"/>
                    </a:schemeClr>
                  </a:solidFill>
                </a:ln>
                <a:solidFill>
                  <a:schemeClr val="accent2">
                    <a:lumMod val="75000"/>
                  </a:schemeClr>
                </a:solidFill>
              </a:rPr>
              <a:t>ENVIRONMENT</a:t>
            </a:r>
          </a:p>
          <a:p>
            <a:pPr algn="ctr"/>
            <a:r>
              <a:rPr lang="en-US" dirty="0" smtClean="0">
                <a:ln>
                  <a:solidFill>
                    <a:schemeClr val="accent2">
                      <a:lumMod val="50000"/>
                    </a:schemeClr>
                  </a:solidFill>
                </a:ln>
                <a:solidFill>
                  <a:schemeClr val="accent2">
                    <a:lumMod val="75000"/>
                  </a:schemeClr>
                </a:solidFill>
              </a:rPr>
              <a:t>ANALYSIS</a:t>
            </a:r>
            <a:endParaRPr lang="en-IN" dirty="0">
              <a:ln>
                <a:solidFill>
                  <a:schemeClr val="accent2">
                    <a:lumMod val="50000"/>
                  </a:schemeClr>
                </a:solidFill>
              </a:ln>
              <a:solidFill>
                <a:schemeClr val="accent2">
                  <a:lumMod val="75000"/>
                </a:schemeClr>
              </a:solidFill>
            </a:endParaRPr>
          </a:p>
        </p:txBody>
      </p:sp>
      <p:sp>
        <p:nvSpPr>
          <p:cNvPr id="12" name="Bent Arrow 11"/>
          <p:cNvSpPr/>
          <p:nvPr/>
        </p:nvSpPr>
        <p:spPr>
          <a:xfrm rot="5400000">
            <a:off x="9275617" y="833874"/>
            <a:ext cx="969817" cy="1745674"/>
          </a:xfrm>
          <a:prstGeom prst="bentArrow">
            <a:avLst>
              <a:gd name="adj1" fmla="val 25000"/>
              <a:gd name="adj2" fmla="val 22143"/>
              <a:gd name="adj3" fmla="val 25000"/>
              <a:gd name="adj4" fmla="val 4375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Rounded Rectangle 12"/>
          <p:cNvSpPr/>
          <p:nvPr/>
        </p:nvSpPr>
        <p:spPr>
          <a:xfrm>
            <a:off x="9760525" y="3068116"/>
            <a:ext cx="1648689" cy="415637"/>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accent2">
                      <a:lumMod val="50000"/>
                    </a:schemeClr>
                  </a:solidFill>
                </a:ln>
                <a:solidFill>
                  <a:schemeClr val="accent2">
                    <a:lumMod val="75000"/>
                  </a:schemeClr>
                </a:solidFill>
              </a:rPr>
              <a:t>MONITORING</a:t>
            </a:r>
            <a:endParaRPr lang="en-IN" dirty="0">
              <a:ln>
                <a:solidFill>
                  <a:schemeClr val="accent2">
                    <a:lumMod val="50000"/>
                  </a:schemeClr>
                </a:solidFill>
              </a:ln>
              <a:solidFill>
                <a:schemeClr val="accent2">
                  <a:lumMod val="75000"/>
                </a:schemeClr>
              </a:solidFill>
            </a:endParaRPr>
          </a:p>
        </p:txBody>
      </p:sp>
      <p:sp>
        <p:nvSpPr>
          <p:cNvPr id="14" name="Rounded Rectangle 13"/>
          <p:cNvSpPr/>
          <p:nvPr/>
        </p:nvSpPr>
        <p:spPr>
          <a:xfrm>
            <a:off x="5311484" y="5214247"/>
            <a:ext cx="1600204" cy="415637"/>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accent2">
                      <a:lumMod val="50000"/>
                    </a:schemeClr>
                  </a:solidFill>
                </a:ln>
                <a:solidFill>
                  <a:schemeClr val="accent2">
                    <a:lumMod val="75000"/>
                  </a:schemeClr>
                </a:solidFill>
              </a:rPr>
              <a:t>FORECASTING</a:t>
            </a:r>
            <a:endParaRPr lang="en-IN" dirty="0">
              <a:ln>
                <a:solidFill>
                  <a:schemeClr val="accent2">
                    <a:lumMod val="50000"/>
                  </a:schemeClr>
                </a:solidFill>
              </a:ln>
              <a:solidFill>
                <a:schemeClr val="accent2">
                  <a:lumMod val="75000"/>
                </a:schemeClr>
              </a:solidFill>
            </a:endParaRPr>
          </a:p>
        </p:txBody>
      </p:sp>
      <p:sp>
        <p:nvSpPr>
          <p:cNvPr id="15" name="Bent Arrow 14"/>
          <p:cNvSpPr/>
          <p:nvPr/>
        </p:nvSpPr>
        <p:spPr>
          <a:xfrm rot="10800000">
            <a:off x="8887687" y="4585854"/>
            <a:ext cx="1745674" cy="836211"/>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49344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TextBox 4"/>
          <p:cNvSpPr txBox="1"/>
          <p:nvPr/>
        </p:nvSpPr>
        <p:spPr>
          <a:xfrm>
            <a:off x="678869" y="769010"/>
            <a:ext cx="10598727" cy="5447645"/>
          </a:xfrm>
          <a:prstGeom prst="rect">
            <a:avLst/>
          </a:prstGeom>
          <a:noFill/>
        </p:spPr>
        <p:txBody>
          <a:bodyPr wrap="square" rtlCol="0">
            <a:spAutoFit/>
          </a:bodyPr>
          <a:lstStyle/>
          <a:p>
            <a:r>
              <a:rPr lang="en-US" sz="36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IMPORTANCE:</a:t>
            </a:r>
          </a:p>
          <a:p>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helps in marketing analysis.</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can access the impact of opportunities and threats on business.</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possible to develop effective marketing strategies.</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facilitates to understand the elements of environment.</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helps to develop best strategies.</a:t>
            </a:r>
            <a:r>
              <a:rPr lang="en-US" sz="36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IN" sz="2000" dirty="0"/>
          </a:p>
        </p:txBody>
      </p:sp>
    </p:spTree>
    <p:extLst>
      <p:ext uri="{BB962C8B-B14F-4D97-AF65-F5344CB8AC3E}">
        <p14:creationId xmlns:p14="http://schemas.microsoft.com/office/powerpoint/2010/main" val="3849051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TextBox 4"/>
          <p:cNvSpPr txBox="1"/>
          <p:nvPr/>
        </p:nvSpPr>
        <p:spPr>
          <a:xfrm>
            <a:off x="651160" y="450356"/>
            <a:ext cx="10598727" cy="6093976"/>
          </a:xfrm>
          <a:prstGeom prst="rect">
            <a:avLst/>
          </a:prstGeom>
          <a:noFill/>
        </p:spPr>
        <p:txBody>
          <a:bodyPr wrap="square" rtlCol="0">
            <a:spAutoFit/>
          </a:bodyPr>
          <a:lstStyle/>
          <a:p>
            <a:r>
              <a:rPr lang="en-US" sz="36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LIMITATIONS:</a:t>
            </a:r>
          </a:p>
          <a:p>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one can foretell the future.</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Can’t envision everything.</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Pertinent and timely information is difficult and sometimes impossible to obtain.</a:t>
            </a:r>
          </a:p>
          <a:p>
            <a:pPr marL="457200" indent="-457200">
              <a:lnSpc>
                <a:spcPct val="150000"/>
              </a:lnSpc>
              <a:buFont typeface="Wingdings" panose="05000000000000000000" pitchFamily="2" charset="2"/>
              <a:buChar char="Ø"/>
            </a:pPr>
            <a:r>
              <a:rPr lang="en-US" sz="32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potential environmental analysis is often not realized because of how it is practiced.</a:t>
            </a:r>
            <a:endParaRPr lang="en-US" sz="3200"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50000"/>
              </a:lnSpc>
            </a:pPr>
            <a:endParaRPr lang="en-IN" sz="3200" dirty="0"/>
          </a:p>
        </p:txBody>
      </p:sp>
    </p:spTree>
    <p:extLst>
      <p:ext uri="{BB962C8B-B14F-4D97-AF65-F5344CB8AC3E}">
        <p14:creationId xmlns:p14="http://schemas.microsoft.com/office/powerpoint/2010/main" val="120064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3851563" y="598115"/>
            <a:ext cx="4322618" cy="1665521"/>
          </a:xfrm>
          <a:prstGeom prst="rect">
            <a:avLst/>
          </a:prstGeom>
        </p:spPr>
        <p:txBody>
          <a:bodyPr wrap="square">
            <a:spAutoFit/>
          </a:bodyPr>
          <a:lstStyle/>
          <a:p>
            <a:pPr algn="ctr">
              <a:lnSpc>
                <a:spcPct val="150000"/>
              </a:lnSpc>
            </a:pPr>
            <a:r>
              <a:rPr lang="en-US" sz="3600" b="1"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 </a:t>
            </a:r>
          </a:p>
          <a:p>
            <a:pPr algn="ctr">
              <a:lnSpc>
                <a:spcPct val="150000"/>
              </a:lnSpc>
            </a:pPr>
            <a:r>
              <a:rPr lang="en-US" sz="3600" b="1"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TECHNIQUES</a:t>
            </a:r>
            <a:endParaRPr lang="en-IN" sz="3600" b="1" dirty="0"/>
          </a:p>
        </p:txBody>
      </p:sp>
      <p:sp>
        <p:nvSpPr>
          <p:cNvPr id="5" name="Rectangle 4"/>
          <p:cNvSpPr/>
          <p:nvPr/>
        </p:nvSpPr>
        <p:spPr>
          <a:xfrm>
            <a:off x="1518446" y="3983182"/>
            <a:ext cx="2222853" cy="1490729"/>
          </a:xfrm>
          <a:prstGeom prst="rect">
            <a:avLst/>
          </a:prstGeom>
        </p:spPr>
        <p:txBody>
          <a:bodyPr wrap="none">
            <a:spAutoFit/>
          </a:bodyPr>
          <a:lstStyle/>
          <a:p>
            <a:pPr algn="ctr">
              <a:lnSpc>
                <a:spcPct val="150000"/>
              </a:lnSpc>
            </a:pPr>
            <a:r>
              <a:rPr lang="en-US"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SWOT</a:t>
            </a:r>
          </a:p>
          <a:p>
            <a:pPr algn="ctr">
              <a:lnSpc>
                <a:spcPct val="150000"/>
              </a:lnSpc>
            </a:pPr>
            <a:r>
              <a:rPr lang="en-US"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a:t>
            </a:r>
            <a:endParaRPr lang="en-IN" sz="3200" b="1" dirty="0">
              <a:effectLst>
                <a:outerShdw blurRad="38100" dist="38100" dir="2700000" algn="tl">
                  <a:srgbClr val="000000">
                    <a:alpha val="43137"/>
                  </a:srgbClr>
                </a:outerShdw>
              </a:effectLst>
            </a:endParaRPr>
          </a:p>
        </p:txBody>
      </p:sp>
      <p:sp>
        <p:nvSpPr>
          <p:cNvPr id="6" name="Rectangle 5"/>
          <p:cNvSpPr/>
          <p:nvPr/>
        </p:nvSpPr>
        <p:spPr>
          <a:xfrm>
            <a:off x="8174181" y="3983182"/>
            <a:ext cx="2222853" cy="1490729"/>
          </a:xfrm>
          <a:prstGeom prst="rect">
            <a:avLst/>
          </a:prstGeom>
        </p:spPr>
        <p:txBody>
          <a:bodyPr wrap="none">
            <a:spAutoFit/>
          </a:bodyPr>
          <a:lstStyle/>
          <a:p>
            <a:pPr algn="ctr">
              <a:lnSpc>
                <a:spcPct val="150000"/>
              </a:lnSpc>
            </a:pPr>
            <a:r>
              <a:rPr lang="en-US"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ETOP</a:t>
            </a:r>
          </a:p>
          <a:p>
            <a:pPr algn="ctr">
              <a:lnSpc>
                <a:spcPct val="150000"/>
              </a:lnSpc>
            </a:pPr>
            <a:r>
              <a:rPr lang="en-US"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ANALYSIS</a:t>
            </a:r>
            <a:endParaRPr lang="en-IN" sz="3200" b="1" dirty="0"/>
          </a:p>
        </p:txBody>
      </p:sp>
      <p:sp>
        <p:nvSpPr>
          <p:cNvPr id="7" name="Down Arrow 6"/>
          <p:cNvSpPr/>
          <p:nvPr/>
        </p:nvSpPr>
        <p:spPr>
          <a:xfrm rot="2195384">
            <a:off x="3463636" y="2660073"/>
            <a:ext cx="692728" cy="1219200"/>
          </a:xfrm>
          <a:prstGeom prst="downArrow">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accent2">
                  <a:lumMod val="50000"/>
                </a:schemeClr>
              </a:solidFill>
            </a:endParaRPr>
          </a:p>
        </p:txBody>
      </p:sp>
      <p:sp>
        <p:nvSpPr>
          <p:cNvPr id="8" name="Down Arrow 7"/>
          <p:cNvSpPr/>
          <p:nvPr/>
        </p:nvSpPr>
        <p:spPr>
          <a:xfrm rot="19223361">
            <a:off x="7827817" y="2654612"/>
            <a:ext cx="692728" cy="1219200"/>
          </a:xfrm>
          <a:prstGeom prst="downArrow">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92736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3782291" y="138545"/>
            <a:ext cx="4114800" cy="923330"/>
          </a:xfrm>
          <a:prstGeom prst="rect">
            <a:avLst/>
          </a:prstGeom>
        </p:spPr>
        <p:txBody>
          <a:bodyPr wrap="square">
            <a:spAutoFit/>
          </a:bodyPr>
          <a:lstStyle/>
          <a:p>
            <a:pPr algn="ctr">
              <a:lnSpc>
                <a:spcPct val="150000"/>
              </a:lnSpc>
            </a:pPr>
            <a:r>
              <a:rPr lang="en-US" sz="3600" b="1"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SWOT ANALYSIS</a:t>
            </a:r>
            <a:endParaRPr lang="en-IN" sz="3600" b="1" dirty="0"/>
          </a:p>
        </p:txBody>
      </p:sp>
      <p:sp>
        <p:nvSpPr>
          <p:cNvPr id="5" name="Rectangle 4"/>
          <p:cNvSpPr/>
          <p:nvPr/>
        </p:nvSpPr>
        <p:spPr>
          <a:xfrm>
            <a:off x="760433" y="1061875"/>
            <a:ext cx="9242549" cy="2492990"/>
          </a:xfrm>
          <a:prstGeom prst="rect">
            <a:avLst/>
          </a:prstGeom>
        </p:spPr>
        <p:txBody>
          <a:bodyPr wrap="square">
            <a:spAutoFit/>
          </a:bodyPr>
          <a:lstStyle/>
          <a:p>
            <a:pPr>
              <a:lnSpc>
                <a:spcPct val="150000"/>
              </a:lnSpc>
            </a:pPr>
            <a:r>
              <a:rPr lang="en-US" sz="28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STRENGTHS</a:t>
            </a:r>
            <a:r>
              <a:rPr lang="en-US" sz="32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Advanced technology in procurement.</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Track record of successful implementation at other E&amp;P operators.</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Enhanced efficiency at each procurement stage.</a:t>
            </a:r>
          </a:p>
        </p:txBody>
      </p:sp>
      <p:sp>
        <p:nvSpPr>
          <p:cNvPr id="6" name="Rectangle 5"/>
          <p:cNvSpPr/>
          <p:nvPr/>
        </p:nvSpPr>
        <p:spPr>
          <a:xfrm>
            <a:off x="760433" y="4035308"/>
            <a:ext cx="9575058" cy="2400657"/>
          </a:xfrm>
          <a:prstGeom prst="rect">
            <a:avLst/>
          </a:prstGeom>
        </p:spPr>
        <p:txBody>
          <a:bodyPr wrap="square">
            <a:spAutoFit/>
          </a:bodyPr>
          <a:lstStyle/>
          <a:p>
            <a:pPr>
              <a:lnSpc>
                <a:spcPct val="150000"/>
              </a:lnSpc>
            </a:pPr>
            <a:r>
              <a:rPr lang="en-US" sz="28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WEAKNESS: </a:t>
            </a:r>
            <a:endParaRPr lang="en-US" sz="24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Huge data management required.</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 on current maintained relationship with existing suppliers.</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Additional Investment required.</a:t>
            </a:r>
          </a:p>
        </p:txBody>
      </p:sp>
    </p:spTree>
    <p:extLst>
      <p:ext uri="{BB962C8B-B14F-4D97-AF65-F5344CB8AC3E}">
        <p14:creationId xmlns:p14="http://schemas.microsoft.com/office/powerpoint/2010/main" val="942929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4114800" y="176012"/>
            <a:ext cx="4073236" cy="923330"/>
          </a:xfrm>
          <a:prstGeom prst="rect">
            <a:avLst/>
          </a:prstGeom>
        </p:spPr>
        <p:txBody>
          <a:bodyPr wrap="square">
            <a:spAutoFit/>
          </a:bodyPr>
          <a:lstStyle/>
          <a:p>
            <a:pPr algn="ctr">
              <a:lnSpc>
                <a:spcPct val="150000"/>
              </a:lnSpc>
            </a:pPr>
            <a:r>
              <a:rPr lang="en-US" sz="3600" b="1"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SWOT ANALYSIS</a:t>
            </a:r>
            <a:endParaRPr lang="en-IN" sz="3600" b="1" dirty="0"/>
          </a:p>
        </p:txBody>
      </p:sp>
      <p:sp>
        <p:nvSpPr>
          <p:cNvPr id="5" name="Rectangle 4"/>
          <p:cNvSpPr/>
          <p:nvPr/>
        </p:nvSpPr>
        <p:spPr>
          <a:xfrm>
            <a:off x="760432" y="1099342"/>
            <a:ext cx="8577531" cy="2492990"/>
          </a:xfrm>
          <a:prstGeom prst="rect">
            <a:avLst/>
          </a:prstGeom>
        </p:spPr>
        <p:txBody>
          <a:bodyPr wrap="square">
            <a:spAutoFit/>
          </a:bodyPr>
          <a:lstStyle/>
          <a:p>
            <a:pPr>
              <a:lnSpc>
                <a:spcPct val="150000"/>
              </a:lnSpc>
            </a:pPr>
            <a:r>
              <a:rPr lang="en-US" sz="28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a:t>
            </a:r>
            <a:r>
              <a:rPr lang="en-US" sz="32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Reduction in administrative costs.</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Integration with SAP system to deliver higher performance.</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Tendering &amp; Bidding process more convenient.</a:t>
            </a:r>
          </a:p>
        </p:txBody>
      </p:sp>
      <p:sp>
        <p:nvSpPr>
          <p:cNvPr id="6" name="Rectangle 5"/>
          <p:cNvSpPr/>
          <p:nvPr/>
        </p:nvSpPr>
        <p:spPr>
          <a:xfrm>
            <a:off x="760432" y="4080507"/>
            <a:ext cx="8813059" cy="1846659"/>
          </a:xfrm>
          <a:prstGeom prst="rect">
            <a:avLst/>
          </a:prstGeom>
        </p:spPr>
        <p:txBody>
          <a:bodyPr wrap="square">
            <a:spAutoFit/>
          </a:bodyPr>
          <a:lstStyle/>
          <a:p>
            <a:pPr>
              <a:lnSpc>
                <a:spcPct val="150000"/>
              </a:lnSpc>
            </a:pPr>
            <a:r>
              <a:rPr lang="en-US" sz="28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THREATS: </a:t>
            </a:r>
            <a:endParaRPr lang="en-US" sz="24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Lack of suppliers’ support may prevent achieving desired benefits.</a:t>
            </a:r>
          </a:p>
          <a:p>
            <a:pPr marL="342900" indent="-342900">
              <a:lnSpc>
                <a:spcPct val="150000"/>
              </a:lnSpc>
              <a:buFont typeface="Wingdings" panose="05000000000000000000" pitchFamily="2" charset="2"/>
              <a:buChar char="q"/>
            </a:pPr>
            <a:r>
              <a:rPr lang="en-US" sz="24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Internal staff may be rigid to work in changed system.</a:t>
            </a:r>
          </a:p>
        </p:txBody>
      </p:sp>
    </p:spTree>
    <p:extLst>
      <p:ext uri="{BB962C8B-B14F-4D97-AF65-F5344CB8AC3E}">
        <p14:creationId xmlns:p14="http://schemas.microsoft.com/office/powerpoint/2010/main" val="4189302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4239490" y="164334"/>
            <a:ext cx="4003964" cy="923330"/>
          </a:xfrm>
          <a:prstGeom prst="rect">
            <a:avLst/>
          </a:prstGeom>
        </p:spPr>
        <p:txBody>
          <a:bodyPr wrap="square">
            <a:spAutoFit/>
          </a:bodyPr>
          <a:lstStyle/>
          <a:p>
            <a:pPr algn="ctr">
              <a:lnSpc>
                <a:spcPct val="150000"/>
              </a:lnSpc>
            </a:pPr>
            <a:r>
              <a:rPr lang="en-US" sz="3600" b="1"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ETOP ANALYSIS</a:t>
            </a:r>
            <a:endParaRPr lang="en-IN" sz="3600" b="1" dirty="0"/>
          </a:p>
        </p:txBody>
      </p:sp>
      <p:sp>
        <p:nvSpPr>
          <p:cNvPr id="7" name="TextBox 6"/>
          <p:cNvSpPr txBox="1"/>
          <p:nvPr/>
        </p:nvSpPr>
        <p:spPr>
          <a:xfrm>
            <a:off x="706578" y="1489445"/>
            <a:ext cx="10598727" cy="4524315"/>
          </a:xfrm>
          <a:prstGeom prst="rect">
            <a:avLst/>
          </a:prstGeom>
          <a:noFill/>
        </p:spPr>
        <p:txBody>
          <a:bodyPr wrap="square" rtlCol="0">
            <a:spAutoFit/>
          </a:bodyPr>
          <a:lstStyle/>
          <a:p>
            <a:r>
              <a:rPr lang="en-US" sz="32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MEANING:</a:t>
            </a:r>
            <a:endParaRPr lang="en-US" sz="4000" u="sng"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200000"/>
              </a:lnSpc>
            </a:pPr>
            <a:r>
              <a:rPr lang="en-US" sz="2800"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ETOP Analysis(Environmental Threat and opportunity profile) is the process by which organizations monitor their relevant environment to identify opportunities and threats affecting their business for the purpose of  taking strategic decisions.</a:t>
            </a:r>
            <a:endParaRPr lang="en-US" sz="2800" i="1" dirty="0" smtClean="0">
              <a:solidFill>
                <a:schemeClr val="accent2">
                  <a:lumMod val="50000"/>
                </a:schemeClr>
              </a:solidFill>
              <a:latin typeface="Times New Roman" panose="02020603050405020304" pitchFamily="18" charset="0"/>
              <a:cs typeface="Times New Roman" panose="02020603050405020304" pitchFamily="18" charset="0"/>
            </a:endParaRPr>
          </a:p>
          <a:p>
            <a:endParaRPr lang="en-IN" sz="1400" dirty="0"/>
          </a:p>
        </p:txBody>
      </p:sp>
    </p:spTree>
    <p:extLst>
      <p:ext uri="{BB962C8B-B14F-4D97-AF65-F5344CB8AC3E}">
        <p14:creationId xmlns:p14="http://schemas.microsoft.com/office/powerpoint/2010/main" val="469542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379</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Aharoni</vt:lpstr>
      <vt:lpstr>Arial</vt:lpstr>
      <vt:lpstr>Book Antiqua</vt:lpstr>
      <vt:lpstr>Bookman Old Style</vt:lpstr>
      <vt:lpstr>Calibri</vt:lpstr>
      <vt:lpstr>Calibri Light</vt:lpstr>
      <vt:lpstr>Courier New</vt:lpstr>
      <vt:lpstr>Ramadhan Amazing</vt:lpstr>
      <vt:lpstr>Times New Roman</vt:lpstr>
      <vt:lpstr>Wingdings</vt:lpstr>
      <vt:lpstr>Zanzabar</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79</cp:revision>
  <dcterms:created xsi:type="dcterms:W3CDTF">2022-09-09T13:34:13Z</dcterms:created>
  <dcterms:modified xsi:type="dcterms:W3CDTF">2023-02-05T16:17:00Z</dcterms:modified>
</cp:coreProperties>
</file>